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  <p:sldMasterId id="2147483656" r:id="rId2"/>
    <p:sldMasterId id="2147483669" r:id="rId3"/>
  </p:sldMasterIdLst>
  <p:notesMasterIdLst>
    <p:notesMasterId r:id="rId45"/>
  </p:notesMasterIdLst>
  <p:sldIdLst>
    <p:sldId id="304" r:id="rId4"/>
    <p:sldId id="314" r:id="rId5"/>
    <p:sldId id="315" r:id="rId6"/>
    <p:sldId id="316" r:id="rId7"/>
    <p:sldId id="317" r:id="rId8"/>
    <p:sldId id="319" r:id="rId9"/>
    <p:sldId id="313" r:id="rId10"/>
    <p:sldId id="306" r:id="rId11"/>
    <p:sldId id="266" r:id="rId12"/>
    <p:sldId id="267" r:id="rId13"/>
    <p:sldId id="268" r:id="rId14"/>
    <p:sldId id="269" r:id="rId15"/>
    <p:sldId id="347" r:id="rId16"/>
    <p:sldId id="349" r:id="rId17"/>
    <p:sldId id="348" r:id="rId18"/>
    <p:sldId id="350" r:id="rId19"/>
    <p:sldId id="320" r:id="rId20"/>
    <p:sldId id="321" r:id="rId21"/>
    <p:sldId id="273" r:id="rId22"/>
    <p:sldId id="351" r:id="rId23"/>
    <p:sldId id="353" r:id="rId24"/>
    <p:sldId id="275" r:id="rId25"/>
    <p:sldId id="360" r:id="rId26"/>
    <p:sldId id="333" r:id="rId27"/>
    <p:sldId id="334" r:id="rId28"/>
    <p:sldId id="335" r:id="rId29"/>
    <p:sldId id="336" r:id="rId30"/>
    <p:sldId id="361" r:id="rId31"/>
    <p:sldId id="338" r:id="rId32"/>
    <p:sldId id="289" r:id="rId33"/>
    <p:sldId id="324" r:id="rId34"/>
    <p:sldId id="339" r:id="rId35"/>
    <p:sldId id="362" r:id="rId36"/>
    <p:sldId id="354" r:id="rId37"/>
    <p:sldId id="355" r:id="rId38"/>
    <p:sldId id="358" r:id="rId39"/>
    <p:sldId id="357" r:id="rId40"/>
    <p:sldId id="356" r:id="rId41"/>
    <p:sldId id="340" r:id="rId42"/>
    <p:sldId id="342" r:id="rId43"/>
    <p:sldId id="346" r:id="rId44"/>
  </p:sldIdLst>
  <p:sldSz cx="11874500" cy="7562850"/>
  <p:notesSz cx="11874500" cy="75628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8794C666-A8C3-44CC-AF6B-D9EA3A412366}">
          <p14:sldIdLst>
            <p14:sldId id="304"/>
            <p14:sldId id="314"/>
            <p14:sldId id="315"/>
            <p14:sldId id="316"/>
            <p14:sldId id="317"/>
          </p14:sldIdLst>
        </p14:section>
        <p14:section name="Seção sem Título" id="{BE5FE353-33A6-4471-9155-042A323BF557}">
          <p14:sldIdLst>
            <p14:sldId id="319"/>
            <p14:sldId id="313"/>
            <p14:sldId id="306"/>
            <p14:sldId id="266"/>
            <p14:sldId id="267"/>
            <p14:sldId id="268"/>
            <p14:sldId id="269"/>
            <p14:sldId id="347"/>
            <p14:sldId id="349"/>
            <p14:sldId id="348"/>
            <p14:sldId id="350"/>
            <p14:sldId id="320"/>
            <p14:sldId id="321"/>
            <p14:sldId id="273"/>
            <p14:sldId id="351"/>
            <p14:sldId id="353"/>
            <p14:sldId id="275"/>
            <p14:sldId id="360"/>
            <p14:sldId id="333"/>
            <p14:sldId id="334"/>
            <p14:sldId id="335"/>
            <p14:sldId id="336"/>
            <p14:sldId id="361"/>
            <p14:sldId id="338"/>
            <p14:sldId id="289"/>
            <p14:sldId id="324"/>
            <p14:sldId id="339"/>
            <p14:sldId id="362"/>
            <p14:sldId id="354"/>
            <p14:sldId id="355"/>
            <p14:sldId id="358"/>
            <p14:sldId id="357"/>
            <p14:sldId id="356"/>
            <p14:sldId id="340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Ribeiro" initials="JR" lastIdx="2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commentAuthors" Target="commentAuthor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6:53:26.514" idx="17">
    <p:pos x="2380" y="215"/>
    <p:text>acho que já devemos inserir a legislação e deixar apenas o que é do próprio município para que eles insiram. o que acha?</p:text>
    <p:extLst>
      <p:ext uri="{C676402C-5697-4E1C-873F-D02D1690AC5C}">
        <p15:threadingInfo xmlns:p15="http://schemas.microsoft.com/office/powerpoint/2012/main" timeZoneBias="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145088" cy="379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6726238" y="0"/>
            <a:ext cx="5145087" cy="379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7183438"/>
            <a:ext cx="5145088" cy="3794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726238" y="7183438"/>
            <a:ext cx="5145087" cy="3794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801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68551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62829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00" cy="29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6726238" y="7183438"/>
            <a:ext cx="5145000" cy="3794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705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656533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9" cy="297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43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00" cy="29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502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126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8823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933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12496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9" cy="297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243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7265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9" cy="297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355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9" cy="297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341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55822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9" cy="29781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509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6330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084787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75686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35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96006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585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9123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810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00" cy="2978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9191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89288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5753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35364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187450" y="3640137"/>
            <a:ext cx="9499598" cy="2978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933825" y="946150"/>
            <a:ext cx="4006850" cy="2551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7790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6372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11465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4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402652"/>
            <a:ext cx="10241756" cy="146180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7919" y="1853949"/>
            <a:ext cx="5023470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17919" y="2762541"/>
            <a:ext cx="5023470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011466" y="1853949"/>
            <a:ext cx="5048209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011466" y="2762541"/>
            <a:ext cx="5048209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3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80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>
              <a:defRPr sz="3117"/>
            </a:lvl1pPr>
            <a:lvl2pPr>
              <a:defRPr sz="2727"/>
            </a:lvl2pPr>
            <a:lvl3pPr>
              <a:defRPr sz="2338"/>
            </a:lvl3pPr>
            <a:lvl4pPr>
              <a:defRPr sz="1948"/>
            </a:lvl4pPr>
            <a:lvl5pPr>
              <a:defRPr sz="1948"/>
            </a:lvl5pPr>
            <a:lvl6pPr>
              <a:defRPr sz="1948"/>
            </a:lvl6pPr>
            <a:lvl7pPr>
              <a:defRPr sz="1948"/>
            </a:lvl7pPr>
            <a:lvl8pPr>
              <a:defRPr sz="1948"/>
            </a:lvl8pPr>
            <a:lvl9pPr>
              <a:defRPr sz="1948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5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 marL="0" indent="0">
              <a:buNone/>
              <a:defRPr sz="3117"/>
            </a:lvl1pPr>
            <a:lvl2pPr marL="445313" indent="0">
              <a:buNone/>
              <a:defRPr sz="2727"/>
            </a:lvl2pPr>
            <a:lvl3pPr marL="890626" indent="0">
              <a:buNone/>
              <a:defRPr sz="2338"/>
            </a:lvl3pPr>
            <a:lvl4pPr marL="1335938" indent="0">
              <a:buNone/>
              <a:defRPr sz="1948"/>
            </a:lvl4pPr>
            <a:lvl5pPr marL="1781251" indent="0">
              <a:buNone/>
              <a:defRPr sz="1948"/>
            </a:lvl5pPr>
            <a:lvl6pPr marL="2226564" indent="0">
              <a:buNone/>
              <a:defRPr sz="1948"/>
            </a:lvl6pPr>
            <a:lvl7pPr marL="2671877" indent="0">
              <a:buNone/>
              <a:defRPr sz="1948"/>
            </a:lvl7pPr>
            <a:lvl8pPr marL="3117190" indent="0">
              <a:buNone/>
              <a:defRPr sz="1948"/>
            </a:lvl8pPr>
            <a:lvl9pPr marL="3562502" indent="0">
              <a:buNone/>
              <a:defRPr sz="1948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97689" y="402652"/>
            <a:ext cx="2560439" cy="640916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6372" y="402652"/>
            <a:ext cx="7532886" cy="64091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79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42867" y="705536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076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590"/>
            </a:lvl2pPr>
            <a:lvl3pPr lvl="2" indent="0">
              <a:spcBef>
                <a:spcPts val="0"/>
              </a:spcBef>
              <a:buNone/>
              <a:defRPr sz="1590"/>
            </a:lvl3pPr>
            <a:lvl4pPr lvl="3" indent="0">
              <a:spcBef>
                <a:spcPts val="0"/>
              </a:spcBef>
              <a:buNone/>
              <a:defRPr sz="1590"/>
            </a:lvl4pPr>
            <a:lvl5pPr lvl="4" indent="0">
              <a:spcBef>
                <a:spcPts val="0"/>
              </a:spcBef>
              <a:buNone/>
              <a:defRPr sz="1590"/>
            </a:lvl5pPr>
            <a:lvl6pPr lvl="5" indent="0">
              <a:spcBef>
                <a:spcPts val="0"/>
              </a:spcBef>
              <a:buNone/>
              <a:defRPr sz="1590"/>
            </a:lvl6pPr>
            <a:lvl7pPr lvl="6" indent="0">
              <a:spcBef>
                <a:spcPts val="0"/>
              </a:spcBef>
              <a:buNone/>
              <a:defRPr sz="1590"/>
            </a:lvl7pPr>
            <a:lvl8pPr lvl="7" indent="0">
              <a:spcBef>
                <a:spcPts val="0"/>
              </a:spcBef>
              <a:buNone/>
              <a:defRPr sz="1590"/>
            </a:lvl8pPr>
            <a:lvl9pPr lvl="8" indent="0">
              <a:spcBef>
                <a:spcPts val="0"/>
              </a:spcBef>
              <a:buNone/>
              <a:defRPr sz="159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65160" y="2500209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490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59404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421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590" smtClean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pPr>
                <a:buSzPct val="25000"/>
              </a:pPr>
              <a:t>‹nº›</a:t>
            </a:fld>
            <a:endParaRPr lang="en-US" sz="159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4867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1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Conteú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Arial"/>
              <a:buNone/>
              <a:defRPr sz="2350" b="0" i="0" u="none" strike="noStrike" cap="none">
                <a:solidFill>
                  <a:srgbClr val="3143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493" y="196075"/>
            <a:ext cx="11367360" cy="1668379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4493" y="2013259"/>
            <a:ext cx="11367360" cy="420333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      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6592"/>
            <a:ext cx="11885603" cy="1372517"/>
          </a:xfrm>
          <a:prstGeom prst="rect">
            <a:avLst/>
          </a:prstGeom>
        </p:spPr>
      </p:pic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2503541" y="6958872"/>
            <a:ext cx="162037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224106" y="6958872"/>
            <a:ext cx="2968625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292922" y="6958872"/>
            <a:ext cx="1731698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6411" y="6733050"/>
            <a:ext cx="1805772" cy="70935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310" y="6533548"/>
            <a:ext cx="874793" cy="10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1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187" y="1885462"/>
            <a:ext cx="10241756" cy="3145935"/>
          </a:xfrm>
        </p:spPr>
        <p:txBody>
          <a:bodyPr anchor="b"/>
          <a:lstStyle>
            <a:lvl1pPr>
              <a:defRPr sz="584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187" y="5061158"/>
            <a:ext cx="10241756" cy="1654373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313" indent="0">
              <a:buNone/>
              <a:defRPr sz="1948">
                <a:solidFill>
                  <a:schemeClr val="tx1">
                    <a:tint val="75000"/>
                  </a:schemeClr>
                </a:solidFill>
              </a:defRPr>
            </a:lvl2pPr>
            <a:lvl3pPr marL="890626" indent="0">
              <a:buNone/>
              <a:defRPr sz="1753">
                <a:solidFill>
                  <a:schemeClr val="tx1">
                    <a:tint val="75000"/>
                  </a:schemeClr>
                </a:solidFill>
              </a:defRPr>
            </a:lvl3pPr>
            <a:lvl4pPr marL="1335938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4pPr>
            <a:lvl5pPr marL="1781251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5pPr>
            <a:lvl6pPr marL="2226564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6pPr>
            <a:lvl7pPr marL="2671877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7pPr>
            <a:lvl8pPr marL="3117190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8pPr>
            <a:lvl9pPr marL="3562502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6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6372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11465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3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402652"/>
            <a:ext cx="10241756" cy="146180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7919" y="1853949"/>
            <a:ext cx="5023470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17919" y="2762541"/>
            <a:ext cx="5023470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011466" y="1853949"/>
            <a:ext cx="5048209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011466" y="2762541"/>
            <a:ext cx="5048209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8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39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49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>
              <a:defRPr sz="3117"/>
            </a:lvl1pPr>
            <a:lvl2pPr>
              <a:defRPr sz="2727"/>
            </a:lvl2pPr>
            <a:lvl3pPr>
              <a:defRPr sz="2338"/>
            </a:lvl3pPr>
            <a:lvl4pPr>
              <a:defRPr sz="1948"/>
            </a:lvl4pPr>
            <a:lvl5pPr>
              <a:defRPr sz="1948"/>
            </a:lvl5pPr>
            <a:lvl6pPr>
              <a:defRPr sz="1948"/>
            </a:lvl6pPr>
            <a:lvl7pPr>
              <a:defRPr sz="1948"/>
            </a:lvl7pPr>
            <a:lvl8pPr>
              <a:defRPr sz="1948"/>
            </a:lvl8pPr>
            <a:lvl9pPr>
              <a:defRPr sz="1948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28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 marL="0" indent="0">
              <a:buNone/>
              <a:defRPr sz="3117"/>
            </a:lvl1pPr>
            <a:lvl2pPr marL="445313" indent="0">
              <a:buNone/>
              <a:defRPr sz="2727"/>
            </a:lvl2pPr>
            <a:lvl3pPr marL="890626" indent="0">
              <a:buNone/>
              <a:defRPr sz="2338"/>
            </a:lvl3pPr>
            <a:lvl4pPr marL="1335938" indent="0">
              <a:buNone/>
              <a:defRPr sz="1948"/>
            </a:lvl4pPr>
            <a:lvl5pPr marL="1781251" indent="0">
              <a:buNone/>
              <a:defRPr sz="1948"/>
            </a:lvl5pPr>
            <a:lvl6pPr marL="2226564" indent="0">
              <a:buNone/>
              <a:defRPr sz="1948"/>
            </a:lvl6pPr>
            <a:lvl7pPr marL="2671877" indent="0">
              <a:buNone/>
              <a:defRPr sz="1948"/>
            </a:lvl7pPr>
            <a:lvl8pPr marL="3117190" indent="0">
              <a:buNone/>
              <a:defRPr sz="1948"/>
            </a:lvl8pPr>
            <a:lvl9pPr marL="3562502" indent="0">
              <a:buNone/>
              <a:defRPr sz="1948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00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22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97689" y="402652"/>
            <a:ext cx="2560439" cy="640916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6372" y="402652"/>
            <a:ext cx="7532886" cy="64091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891062" y="2344483"/>
            <a:ext cx="10098722" cy="361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782125" y="4235196"/>
            <a:ext cx="8316593" cy="189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42867" y="705536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076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590"/>
            </a:lvl2pPr>
            <a:lvl3pPr lvl="2" indent="0">
              <a:spcBef>
                <a:spcPts val="0"/>
              </a:spcBef>
              <a:buNone/>
              <a:defRPr sz="1590"/>
            </a:lvl3pPr>
            <a:lvl4pPr lvl="3" indent="0">
              <a:spcBef>
                <a:spcPts val="0"/>
              </a:spcBef>
              <a:buNone/>
              <a:defRPr sz="1590"/>
            </a:lvl4pPr>
            <a:lvl5pPr lvl="4" indent="0">
              <a:spcBef>
                <a:spcPts val="0"/>
              </a:spcBef>
              <a:buNone/>
              <a:defRPr sz="1590"/>
            </a:lvl5pPr>
            <a:lvl6pPr lvl="5" indent="0">
              <a:spcBef>
                <a:spcPts val="0"/>
              </a:spcBef>
              <a:buNone/>
              <a:defRPr sz="1590"/>
            </a:lvl6pPr>
            <a:lvl7pPr lvl="6" indent="0">
              <a:spcBef>
                <a:spcPts val="0"/>
              </a:spcBef>
              <a:buNone/>
              <a:defRPr sz="1590"/>
            </a:lvl7pPr>
            <a:lvl8pPr lvl="7" indent="0">
              <a:spcBef>
                <a:spcPts val="0"/>
              </a:spcBef>
              <a:buNone/>
              <a:defRPr sz="1590"/>
            </a:lvl8pPr>
            <a:lvl9pPr lvl="8" indent="0">
              <a:spcBef>
                <a:spcPts val="0"/>
              </a:spcBef>
              <a:buNone/>
              <a:defRPr sz="159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65160" y="2500209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490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59404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421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590" smtClean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pPr>
                <a:buSzPct val="25000"/>
              </a:pPr>
              <a:t>‹nº›</a:t>
            </a:fld>
            <a:endParaRPr lang="en-US" sz="159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631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350" y="6350"/>
            <a:ext cx="11867515" cy="75539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5"/>
                </a:moveTo>
                <a:lnTo>
                  <a:pt x="119997" y="119995"/>
                </a:lnTo>
                <a:lnTo>
                  <a:pt x="119997" y="0"/>
                </a:lnTo>
                <a:lnTo>
                  <a:pt x="0" y="0"/>
                </a:lnTo>
                <a:lnTo>
                  <a:pt x="0" y="119995"/>
                </a:lnTo>
                <a:close/>
              </a:path>
            </a:pathLst>
          </a:custGeom>
          <a:solidFill>
            <a:srgbClr val="E4F0F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7540231"/>
            <a:ext cx="11880213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7" y="0"/>
                </a:lnTo>
              </a:path>
            </a:pathLst>
          </a:custGeom>
          <a:noFill/>
          <a:ln w="39525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8757003" y="551458"/>
            <a:ext cx="2546997" cy="155394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6029998" y="551458"/>
            <a:ext cx="2547009" cy="15539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54316" y="2521750"/>
            <a:ext cx="10599419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578337" y="25217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1291296" y="25217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8757003" y="2521750"/>
            <a:ext cx="2546984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431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94041" y="1739455"/>
            <a:ext cx="5168169" cy="499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118637" y="1739455"/>
            <a:ext cx="5168169" cy="499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/>
              <a:pPr/>
              <a:t>04/12/2017</a:t>
            </a:fld>
            <a:endParaRPr lang="pt-BR" dirty="0"/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0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493" y="196075"/>
            <a:ext cx="11367360" cy="1668379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4493" y="2013259"/>
            <a:ext cx="11367360" cy="420333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      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6592"/>
            <a:ext cx="11885603" cy="1372517"/>
          </a:xfrm>
          <a:prstGeom prst="rect">
            <a:avLst/>
          </a:prstGeom>
        </p:spPr>
      </p:pic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2503541" y="6958872"/>
            <a:ext cx="162037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224106" y="6958872"/>
            <a:ext cx="2968625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292922" y="6958872"/>
            <a:ext cx="1731698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6411" y="6733050"/>
            <a:ext cx="1805772" cy="70935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310" y="6533548"/>
            <a:ext cx="874793" cy="10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187" y="1885462"/>
            <a:ext cx="10241756" cy="3145935"/>
          </a:xfrm>
        </p:spPr>
        <p:txBody>
          <a:bodyPr anchor="b"/>
          <a:lstStyle>
            <a:lvl1pPr>
              <a:defRPr sz="584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187" y="5061158"/>
            <a:ext cx="10241756" cy="1654373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313" indent="0">
              <a:buNone/>
              <a:defRPr sz="1948">
                <a:solidFill>
                  <a:schemeClr val="tx1">
                    <a:tint val="75000"/>
                  </a:schemeClr>
                </a:solidFill>
              </a:defRPr>
            </a:lvl2pPr>
            <a:lvl3pPr marL="890626" indent="0">
              <a:buNone/>
              <a:defRPr sz="1753">
                <a:solidFill>
                  <a:schemeClr val="tx1">
                    <a:tint val="75000"/>
                  </a:schemeClr>
                </a:solidFill>
              </a:defRPr>
            </a:lvl3pPr>
            <a:lvl4pPr marL="1335938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4pPr>
            <a:lvl5pPr marL="1781251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5pPr>
            <a:lvl6pPr marL="2226564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6pPr>
            <a:lvl7pPr marL="2671877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7pPr>
            <a:lvl8pPr marL="3117190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8pPr>
            <a:lvl9pPr marL="3562502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9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466" y="10"/>
            <a:ext cx="11872529" cy="75599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74370" y="412291"/>
            <a:ext cx="271145" cy="984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04" y="363"/>
                </a:moveTo>
                <a:lnTo>
                  <a:pt x="696" y="0"/>
                </a:lnTo>
                <a:lnTo>
                  <a:pt x="0" y="119996"/>
                </a:lnTo>
              </a:path>
            </a:pathLst>
          </a:custGeom>
          <a:noFill/>
          <a:ln w="1745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Arial"/>
              <a:buNone/>
              <a:defRPr sz="2350" b="0" i="0" u="none" strike="noStrike" cap="none">
                <a:solidFill>
                  <a:srgbClr val="3143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6372" y="402652"/>
            <a:ext cx="1024175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6372" y="2013259"/>
            <a:ext cx="1024175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6372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B1EC-2CE4-48DB-9397-77D08203B7D2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04/12/2017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33428" y="7009642"/>
            <a:ext cx="40076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6365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A0F-7236-4A9F-B89D-F2582063AFD3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0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iming>
    <p:tnLst>
      <p:par>
        <p:cTn id="1" dur="indefinite" restart="never" nodeType="tmRoot"/>
      </p:par>
    </p:tnLst>
  </p:timing>
  <p:txStyles>
    <p:titleStyle>
      <a:lvl1pPr algn="l" defTabSz="890626" rtl="0" eaLnBrk="1" latinLnBrk="0" hangingPunct="1">
        <a:lnSpc>
          <a:spcPct val="90000"/>
        </a:lnSpc>
        <a:spcBef>
          <a:spcPct val="0"/>
        </a:spcBef>
        <a:buNone/>
        <a:defRPr sz="42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656" indent="-222656" algn="l" defTabSz="890626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1pPr>
      <a:lvl2pPr marL="66796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282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8" kern="1200">
          <a:solidFill>
            <a:schemeClr val="tx1"/>
          </a:solidFill>
          <a:latin typeface="+mn-lt"/>
          <a:ea typeface="+mn-ea"/>
          <a:cs typeface="+mn-cs"/>
        </a:defRPr>
      </a:lvl3pPr>
      <a:lvl4pPr marL="1558595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2003908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449220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894533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339846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78515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1pPr>
      <a:lvl2pPr marL="445313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3pPr>
      <a:lvl4pPr marL="1335938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1781251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226564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71877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11719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562502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6372" y="402652"/>
            <a:ext cx="1024175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6372" y="2013259"/>
            <a:ext cx="1024175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6372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B1EC-2CE4-48DB-9397-77D08203B7D2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04/12/2017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33428" y="7009642"/>
            <a:ext cx="40076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6365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A0F-7236-4A9F-B89D-F2582063AFD3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54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iming>
    <p:tnLst>
      <p:par>
        <p:cTn id="1" dur="indefinite" restart="never" nodeType="tmRoot"/>
      </p:par>
    </p:tnLst>
  </p:timing>
  <p:txStyles>
    <p:titleStyle>
      <a:lvl1pPr algn="l" defTabSz="890626" rtl="0" eaLnBrk="1" latinLnBrk="0" hangingPunct="1">
        <a:lnSpc>
          <a:spcPct val="90000"/>
        </a:lnSpc>
        <a:spcBef>
          <a:spcPct val="0"/>
        </a:spcBef>
        <a:buNone/>
        <a:defRPr sz="42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656" indent="-222656" algn="l" defTabSz="890626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1pPr>
      <a:lvl2pPr marL="66796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282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8" kern="1200">
          <a:solidFill>
            <a:schemeClr val="tx1"/>
          </a:solidFill>
          <a:latin typeface="+mn-lt"/>
          <a:ea typeface="+mn-ea"/>
          <a:cs typeface="+mn-cs"/>
        </a:defRPr>
      </a:lvl3pPr>
      <a:lvl4pPr marL="1558595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2003908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449220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894533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339846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78515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1pPr>
      <a:lvl2pPr marL="445313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3pPr>
      <a:lvl4pPr marL="1335938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1781251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226564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71877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11719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562502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vC2yaGcVn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uscaativaescolar.org.br/downloads/unicef-busca-ativa-escolar-video-animacao.mp4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B4EueWjY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82" y="1457011"/>
            <a:ext cx="6470031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1045028" y="1678075"/>
            <a:ext cx="10450285" cy="40073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vítimas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 </a:t>
            </a:r>
            <a:r>
              <a:rPr lang="en-US" sz="2800" b="0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800" b="0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 </a:t>
            </a:r>
            <a:endParaRPr lang="en-US" sz="2800" b="0" i="0" u="none" strike="noStrike" cap="none" dirty="0" smtClean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endParaRPr lang="en-US" sz="2800" b="0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800" b="1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uilombolas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800" b="1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ndígenas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deficiência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infantile;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sofrem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algum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tipo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exploração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 e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conflito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a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lei.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4" name="Shape 160"/>
          <p:cNvSpPr txBox="1">
            <a:spLocks/>
          </p:cNvSpPr>
          <p:nvPr/>
        </p:nvSpPr>
        <p:spPr>
          <a:xfrm>
            <a:off x="274445" y="476999"/>
            <a:ext cx="11367360" cy="82981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 defTabSz="8906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86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400" b="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Perfil</a:t>
            </a:r>
            <a:r>
              <a:rPr lang="en-US" sz="4400" b="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4400" b="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endParaRPr lang="en-US" sz="4400" b="0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633046" y="331596"/>
            <a:ext cx="11367360" cy="57942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4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DESAFIO</a:t>
            </a:r>
            <a:endParaRPr lang="en-US" sz="4400" i="0" u="none" strike="noStrike" cap="none" dirty="0">
              <a:solidFill>
                <a:schemeClr val="accent1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5791609" y="1506511"/>
            <a:ext cx="5890389" cy="377241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Calibri"/>
              <a:buNone/>
            </a:pPr>
            <a:r>
              <a:rPr lang="en-US" sz="3600" b="1" i="0" u="none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TOTAL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Calibri"/>
              <a:buNone/>
            </a:pPr>
            <a:endParaRPr lang="en-US" sz="3600" b="1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25000"/>
              <a:buFont typeface="Calibri"/>
              <a:buNone/>
            </a:pPr>
            <a:r>
              <a:rPr lang="en-US" sz="3600" b="1" i="0" u="none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2.802.258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25000"/>
              <a:buFont typeface="Calibri"/>
              <a:buNone/>
            </a:pPr>
            <a:r>
              <a:rPr lang="en-US" sz="3600" b="1" i="0" u="none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n-US" sz="3600" b="1" i="0" u="none" strike="noStrike" cap="none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crianças</a:t>
            </a:r>
            <a:r>
              <a:rPr lang="en-US" sz="3600" b="1" i="0" u="none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 </a:t>
            </a:r>
            <a:r>
              <a:rPr lang="en-US" sz="3600" b="1" i="0" u="none" strike="noStrike" cap="none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adolescentes</a:t>
            </a:r>
            <a:endParaRPr lang="en-US" sz="3600" b="1" i="0" u="none" strike="noStrike" cap="none" dirty="0" smtClean="0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25000"/>
              <a:buFont typeface="Calibri"/>
              <a:buNone/>
            </a:pPr>
            <a:r>
              <a:rPr lang="en-US" sz="3600" b="1" i="0" u="none" strike="noStrike" cap="none" dirty="0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fora da </a:t>
            </a:r>
            <a:r>
              <a:rPr lang="en-US" sz="3600" b="1" i="0" u="none" strike="noStrike" cap="none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escola</a:t>
            </a:r>
            <a:endParaRPr lang="en-US" sz="3600" b="1" i="0" u="none" strike="noStrike" cap="none" dirty="0">
              <a:solidFill>
                <a:schemeClr val="bg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179" name="Shape 179"/>
          <p:cNvSpPr/>
          <p:nvPr/>
        </p:nvSpPr>
        <p:spPr>
          <a:xfrm>
            <a:off x="452175" y="1396721"/>
            <a:ext cx="4637947" cy="40494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Nosso</a:t>
            </a:r>
            <a:r>
              <a:rPr lang="en-US" sz="4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4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desafio</a:t>
            </a:r>
            <a:endParaRPr lang="en-US" sz="4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é </a:t>
            </a:r>
            <a:r>
              <a:rPr lang="en-US" sz="44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mudar</a:t>
            </a:r>
            <a:r>
              <a:rPr lang="en-US" sz="44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44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esse</a:t>
            </a:r>
            <a:r>
              <a:rPr lang="en-US" sz="44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44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cenário</a:t>
            </a:r>
            <a:r>
              <a:rPr lang="en-US" sz="4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!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smtClean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800" b="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print com as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site 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(http://www.foradaescolanaopode.org.br/)</a:t>
            </a:r>
            <a:r>
              <a:rPr lang="en-US" sz="1800" b="0" i="0" u="none" strike="noStrike" cap="none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93" y="1296365"/>
            <a:ext cx="7227477" cy="4883908"/>
          </a:xfrm>
          <a:prstGeom prst="rect">
            <a:avLst/>
          </a:prstGeom>
          <a:noFill/>
          <a:ln>
            <a:solidFill>
              <a:schemeClr val="tx1">
                <a:alpha val="81000"/>
              </a:schemeClr>
            </a:solidFill>
          </a:ln>
        </p:spPr>
      </p:pic>
      <p:sp>
        <p:nvSpPr>
          <p:cNvPr id="6" name="Shape 186"/>
          <p:cNvSpPr txBox="1">
            <a:spLocks/>
          </p:cNvSpPr>
          <p:nvPr/>
        </p:nvSpPr>
        <p:spPr>
          <a:xfrm>
            <a:off x="8032268" y="1296365"/>
            <a:ext cx="3619585" cy="48839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na escola   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146.895 (95.1%)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fora da escola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   7.639 (4.9%)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121" y="2248995"/>
            <a:ext cx="7834761" cy="1341900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MOMENTO 2</a:t>
            </a:r>
          </a:p>
          <a:p>
            <a:endParaRPr lang="pt-BR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 QUE TRABALHAR EM CONJUNTO?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90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12882" y="438129"/>
            <a:ext cx="11367360" cy="902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 QUE TRABALHAR EM CONJUNTO?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grpSp>
        <p:nvGrpSpPr>
          <p:cNvPr id="123" name="Shape 123"/>
          <p:cNvGrpSpPr/>
          <p:nvPr/>
        </p:nvGrpSpPr>
        <p:grpSpPr>
          <a:xfrm>
            <a:off x="3640595" y="1975657"/>
            <a:ext cx="4331063" cy="3614916"/>
            <a:chOff x="9999510" y="10540403"/>
            <a:chExt cx="1546697" cy="1547099"/>
          </a:xfrm>
        </p:grpSpPr>
        <p:sp>
          <p:nvSpPr>
            <p:cNvPr id="124" name="Shape 124"/>
            <p:cNvSpPr/>
            <p:nvPr/>
          </p:nvSpPr>
          <p:spPr>
            <a:xfrm>
              <a:off x="9999510" y="10540403"/>
              <a:ext cx="1546697" cy="15470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0263507" y="10812041"/>
              <a:ext cx="1018700" cy="10038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647" y="48605"/>
                  </a:moveTo>
                  <a:lnTo>
                    <a:pt x="105647" y="48605"/>
                  </a:lnTo>
                  <a:cubicBezTo>
                    <a:pt x="104252" y="50016"/>
                    <a:pt x="104252" y="58487"/>
                    <a:pt x="114219" y="64134"/>
                  </a:cubicBezTo>
                  <a:cubicBezTo>
                    <a:pt x="114219" y="64134"/>
                    <a:pt x="100066" y="66957"/>
                    <a:pt x="90299" y="54252"/>
                  </a:cubicBezTo>
                  <a:cubicBezTo>
                    <a:pt x="87308" y="54252"/>
                    <a:pt x="84518" y="55663"/>
                    <a:pt x="81727" y="55663"/>
                  </a:cubicBezTo>
                  <a:cubicBezTo>
                    <a:pt x="60598" y="55663"/>
                    <a:pt x="47840" y="42756"/>
                    <a:pt x="47840" y="27226"/>
                  </a:cubicBezTo>
                  <a:cubicBezTo>
                    <a:pt x="47840" y="12907"/>
                    <a:pt x="60598" y="0"/>
                    <a:pt x="81727" y="0"/>
                  </a:cubicBezTo>
                  <a:cubicBezTo>
                    <a:pt x="102857" y="0"/>
                    <a:pt x="119800" y="12907"/>
                    <a:pt x="119800" y="27226"/>
                  </a:cubicBezTo>
                  <a:cubicBezTo>
                    <a:pt x="119800" y="35697"/>
                    <a:pt x="114219" y="44168"/>
                    <a:pt x="105647" y="48605"/>
                  </a:cubicBezTo>
                  <a:close/>
                  <a:moveTo>
                    <a:pt x="40863" y="30050"/>
                  </a:moveTo>
                  <a:lnTo>
                    <a:pt x="40863" y="30050"/>
                  </a:lnTo>
                  <a:cubicBezTo>
                    <a:pt x="42259" y="46991"/>
                    <a:pt x="56411" y="61310"/>
                    <a:pt x="78936" y="62722"/>
                  </a:cubicBezTo>
                  <a:cubicBezTo>
                    <a:pt x="81727" y="62722"/>
                    <a:pt x="84518" y="62722"/>
                    <a:pt x="87308" y="61310"/>
                  </a:cubicBezTo>
                  <a:lnTo>
                    <a:pt x="87308" y="61310"/>
                  </a:lnTo>
                  <a:lnTo>
                    <a:pt x="87308" y="61310"/>
                  </a:lnTo>
                  <a:cubicBezTo>
                    <a:pt x="94485" y="68369"/>
                    <a:pt x="102857" y="69983"/>
                    <a:pt x="107043" y="69983"/>
                  </a:cubicBezTo>
                  <a:cubicBezTo>
                    <a:pt x="102857" y="88537"/>
                    <a:pt x="84518" y="102655"/>
                    <a:pt x="56411" y="102655"/>
                  </a:cubicBezTo>
                  <a:cubicBezTo>
                    <a:pt x="53621" y="102655"/>
                    <a:pt x="49435" y="101243"/>
                    <a:pt x="45049" y="99831"/>
                  </a:cubicBezTo>
                  <a:cubicBezTo>
                    <a:pt x="31096" y="119798"/>
                    <a:pt x="7176" y="115563"/>
                    <a:pt x="7176" y="115563"/>
                  </a:cubicBezTo>
                  <a:cubicBezTo>
                    <a:pt x="23920" y="108302"/>
                    <a:pt x="23920" y="94184"/>
                    <a:pt x="19734" y="92773"/>
                  </a:cubicBezTo>
                  <a:cubicBezTo>
                    <a:pt x="7176" y="85512"/>
                    <a:pt x="0" y="72806"/>
                    <a:pt x="0" y="59899"/>
                  </a:cubicBezTo>
                  <a:cubicBezTo>
                    <a:pt x="0" y="39932"/>
                    <a:pt x="18338" y="22789"/>
                    <a:pt x="43654" y="18554"/>
                  </a:cubicBezTo>
                  <a:cubicBezTo>
                    <a:pt x="42259" y="22789"/>
                    <a:pt x="40863" y="25815"/>
                    <a:pt x="40863" y="30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61402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253570" y="281353"/>
            <a:ext cx="11874500" cy="706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INTERSETORIALIDADE</a:t>
            </a:r>
          </a:p>
        </p:txBody>
      </p:sp>
      <p:sp>
        <p:nvSpPr>
          <p:cNvPr id="350" name="Shape 350"/>
          <p:cNvSpPr txBox="1">
            <a:spLocks noGrp="1"/>
          </p:cNvSpPr>
          <p:nvPr>
            <p:ph idx="1"/>
          </p:nvPr>
        </p:nvSpPr>
        <p:spPr>
          <a:xfrm>
            <a:off x="507140" y="1327459"/>
            <a:ext cx="11367360" cy="22699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Articulação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saberes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experiências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planejamento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realização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avaliação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programas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alcançar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efeitos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sinérgicos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situações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complexas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visando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forma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população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passa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sujeito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intervenção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</p:txBody>
      </p:sp>
      <p:sp>
        <p:nvSpPr>
          <p:cNvPr id="351" name="Shape 351"/>
          <p:cNvSpPr txBox="1">
            <a:spLocks noGrp="1"/>
          </p:cNvSpPr>
          <p:nvPr>
            <p:ph type="body" idx="4294967295"/>
          </p:nvPr>
        </p:nvSpPr>
        <p:spPr>
          <a:xfrm>
            <a:off x="1639135" y="3248861"/>
            <a:ext cx="9934575" cy="25503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Ela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esgota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âmbito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social.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Implica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relação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várias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privadas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estatais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para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procurar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outras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saídas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lidar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as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incertezas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complexidade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problemas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sociais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Prof. Dr. Luciano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Junqueira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27171344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22031" y="442127"/>
            <a:ext cx="11874500" cy="706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REFLEXÃO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idx="1"/>
          </p:nvPr>
        </p:nvSpPr>
        <p:spPr>
          <a:xfrm>
            <a:off x="1113493" y="1932236"/>
            <a:ext cx="9647513" cy="30608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“Uma 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criança 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ou adolescente 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que não tem garantido o seu direito à 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educação, provavelmente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, não tem acesso a outros direitos”.</a:t>
            </a:r>
            <a:endParaRPr lang="en-US" sz="40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336378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2662" y="2312198"/>
            <a:ext cx="8659844" cy="2213503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MOMENTO 3</a:t>
            </a:r>
          </a:p>
          <a:p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 QUE É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61257" y="311499"/>
            <a:ext cx="11367360" cy="8087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ATIVA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idx="1"/>
          </p:nvPr>
        </p:nvSpPr>
        <p:spPr>
          <a:xfrm>
            <a:off x="1783085" y="2447210"/>
            <a:ext cx="8877200" cy="27613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800" dirty="0" err="1" smtClean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</a:t>
            </a:r>
            <a:r>
              <a:rPr lang="en-US" sz="2800" dirty="0" smtClean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800" b="1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mobilização</a:t>
            </a:r>
            <a:r>
              <a:rPr lang="en-US" sz="2800" b="1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social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visa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bens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àqueles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razões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direitos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assegurados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Estado,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tornando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 “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invisíveis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vulneráveis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64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01451" y="140678"/>
            <a:ext cx="11367360" cy="787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</a:t>
            </a: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ATIVA ESCOLAR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xfrm>
            <a:off x="203470" y="1399800"/>
            <a:ext cx="11367360" cy="4203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None/>
            </a:pP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 das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estratégias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previstas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PNE para se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universalizar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4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17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que, de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certa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forma,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está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contemplada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recenseamento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tratado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pela lei 12.706/2013, que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alterou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LDB.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ü"/>
            </a:pPr>
            <a:endParaRPr sz="28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Bem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implementado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esse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recenseamento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poderá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servir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base para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alteração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adequação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Plano Municipal de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(PME), com base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reais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(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apenas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projeções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).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284493" y="241161"/>
            <a:ext cx="11367360" cy="972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OBJETIVOS DO ENCONTRO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idx="1"/>
          </p:nvPr>
        </p:nvSpPr>
        <p:spPr>
          <a:xfrm>
            <a:off x="284493" y="1782501"/>
            <a:ext cx="11367360" cy="44340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Apresentar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desafios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nacionais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processo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ativa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Identificar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engajar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mobilizar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parceiros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implementação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Apresentar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discutir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características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dinâmicas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responsabilidades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Supervisor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Institucional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Técnico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Verificador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Agente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Campo;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Estimular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2300" b="0" i="0" u="none" strike="noStrike" cap="none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uso</a:t>
            </a:r>
            <a:r>
              <a:rPr lang="en-US" sz="23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qualificado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sistema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da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abordagem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programa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879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08556" y="341644"/>
            <a:ext cx="11367360" cy="73674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LEGISLAÇÃO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idx="1"/>
          </p:nvPr>
        </p:nvSpPr>
        <p:spPr>
          <a:xfrm>
            <a:off x="308556" y="1219290"/>
            <a:ext cx="11367360" cy="460399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Constituição Federal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ECA 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(insira trechos da legislação citada sobre direito à educação para ilustrar)</a:t>
            </a:r>
            <a:endParaRPr lang="pt-BR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2858" indent="-302858" algn="ctr">
              <a:buClr>
                <a:srgbClr val="619DB7"/>
              </a:buClr>
              <a:buSzPct val="100000"/>
              <a:buFont typeface="Arial"/>
              <a:buChar char="•"/>
            </a:pPr>
            <a:endParaRPr lang="pt-BR" sz="4000" dirty="0">
              <a:solidFill>
                <a:srgbClr val="619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6667" lvl="1" indent="-302858" algn="ctr">
              <a:buClr>
                <a:srgbClr val="314361"/>
              </a:buClr>
              <a:buSzPct val="100000"/>
              <a:buFont typeface="Arial"/>
              <a:buChar char="•"/>
            </a:pPr>
            <a:endParaRPr lang="en-US" sz="4000" i="1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SzPct val="25000"/>
            </a:pPr>
            <a:endParaRPr sz="40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3301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08556" y="331596"/>
            <a:ext cx="11289916" cy="73674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LEGISLAÇÃO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idx="1"/>
          </p:nvPr>
        </p:nvSpPr>
        <p:spPr>
          <a:xfrm>
            <a:off x="308556" y="1219290"/>
            <a:ext cx="11367360" cy="460399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LDB 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PNE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(insira trechos da legislação citada </a:t>
            </a:r>
            <a:r>
              <a:rPr lang="pt-BR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 recenseamento escolar e busca ativa para </a:t>
            </a:r>
            <a:r>
              <a:rPr lang="pt-BR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ilustrar)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2858" indent="-302858" algn="ctr">
              <a:buClr>
                <a:srgbClr val="619DB7"/>
              </a:buClr>
              <a:buSzPct val="100000"/>
              <a:buFont typeface="Arial"/>
              <a:buChar char="•"/>
            </a:pPr>
            <a:endParaRPr lang="pt-BR" sz="4000" dirty="0">
              <a:solidFill>
                <a:srgbClr val="619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6667" lvl="1" indent="-302858" algn="ctr">
              <a:buClr>
                <a:srgbClr val="314361"/>
              </a:buClr>
              <a:buSzPct val="100000"/>
              <a:buFont typeface="Arial"/>
              <a:buChar char="•"/>
            </a:pPr>
            <a:endParaRPr lang="en-US" sz="4000" i="1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SzPct val="25000"/>
            </a:pPr>
            <a:endParaRPr sz="40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0368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72918" y="110532"/>
            <a:ext cx="11367360" cy="7292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LEGISLAÇÃO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272918" y="959963"/>
            <a:ext cx="11367360" cy="4203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Mudanças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legislação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trouxeram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ganhos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importantes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11.274/2006 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–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Determinou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ampliação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ensino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fundamental para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nove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obrigando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ingresso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das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nesta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etapa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6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idade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 </a:t>
            </a:r>
            <a:r>
              <a:rPr lang="en-US" sz="20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Emenda</a:t>
            </a: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Constitucional</a:t>
            </a: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59/2009 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–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Estabeleceu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2016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prazo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universalização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oferta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básica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obrigatória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com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idades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4 e 17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 smtClean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  <a:endParaRPr lang="pt-BR" sz="2000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619DB7"/>
              </a:buClr>
              <a:buSzPct val="100000"/>
              <a:buFont typeface="Arial"/>
              <a:buChar char="•"/>
            </a:pPr>
            <a:endParaRPr lang="pt-BR" sz="2000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619DB7"/>
              </a:buClr>
              <a:buSzPct val="100000"/>
              <a:buFont typeface="Arial"/>
              <a:buChar char="•"/>
            </a:pPr>
            <a:r>
              <a:rPr lang="pt-BR" sz="2000" b="1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12.796/2013 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- Alterou a LDB e determinou que os municípios devem recensear anualmente as crianças e adolescentes em idade escolar, bem como jovens e adultos que não concluíram a educação básica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pt-BR" sz="2000" b="1" dirty="0">
              <a:solidFill>
                <a:srgbClr val="619DB7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619DB7"/>
              </a:buClr>
              <a:buSzPct val="100000"/>
              <a:buFont typeface="Arial"/>
              <a:buChar char="•"/>
            </a:pPr>
            <a:r>
              <a:rPr lang="pt-BR" sz="2000" b="1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13.005/2014 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- Aprovou o Plano Nacional de Educação (PNE) para a década 2014/2024.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Font typeface="Arial"/>
              <a:buChar char="•"/>
            </a:pPr>
            <a:r>
              <a:rPr lang="pt-BR" sz="2000" i="1" dirty="0">
                <a:solidFill>
                  <a:srgbClr val="31436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 PNE estabeleceu metas e estratégias para a universalização da educação básica com qualidade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endParaRPr lang="en-US"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	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>
            <a:spLocks noGrp="1"/>
          </p:cNvSpPr>
          <p:nvPr>
            <p:ph type="title"/>
          </p:nvPr>
        </p:nvSpPr>
        <p:spPr>
          <a:xfrm>
            <a:off x="200967" y="180870"/>
            <a:ext cx="11874500" cy="16683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ATIVA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</a:t>
            </a: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PLANO MUNICIPAL DE EDUCAÇÃO </a:t>
            </a:r>
            <a:r>
              <a:rPr lang="en-US" sz="140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40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40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40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40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40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PME)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75E"/>
              </a:buClr>
              <a:buSzPct val="25000"/>
              <a:buFont typeface="Trebuchet MS"/>
              <a:buNone/>
            </a:pPr>
            <a:r>
              <a:rPr lang="en-US" sz="2300" b="0" i="0" u="none" strike="noStrike" cap="none" dirty="0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PME de </a:t>
            </a:r>
            <a:r>
              <a:rPr lang="en-US" sz="2300" b="0" i="0" u="none" strike="noStrike" cap="none" dirty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XXX</a:t>
            </a:r>
            <a:r>
              <a:rPr lang="en-US" sz="2300" b="0" i="0" u="none" strike="noStrike" cap="none" dirty="0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prevê</a:t>
            </a:r>
            <a:r>
              <a:rPr lang="en-US" sz="2300" b="0" i="0" u="none" strike="noStrike" cap="none" dirty="0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300" b="0" i="0" u="none" strike="noStrike" cap="none" dirty="0" err="1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implantação</a:t>
            </a:r>
            <a:r>
              <a:rPr lang="en-US" sz="2300" b="0" i="0" u="none" strike="noStrike" cap="none" dirty="0">
                <a:solidFill>
                  <a:srgbClr val="17375E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300" b="0" i="0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</a:t>
            </a:r>
            <a:r>
              <a:rPr lang="en-US" sz="2300" b="0" i="0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ativa</a:t>
            </a:r>
            <a:r>
              <a:rPr lang="en-US" sz="2300" b="0" i="0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300" b="0" i="0" u="none" strike="noStrike" cap="none" dirty="0">
              <a:solidFill>
                <a:srgbClr val="17365D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913690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8270" y="2315701"/>
            <a:ext cx="7834761" cy="13419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4</a:t>
            </a:r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endParaRPr 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COMO REALIZAR A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108656" y="1210075"/>
            <a:ext cx="4032586" cy="51185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211016" y="226945"/>
            <a:ext cx="11367360" cy="6858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FORA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ESCOLA NÃO PODE!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idx="1"/>
          </p:nvPr>
        </p:nvSpPr>
        <p:spPr>
          <a:xfrm>
            <a:off x="567821" y="2210214"/>
            <a:ext cx="5893137" cy="35769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>
              <a:buSzPct val="25000"/>
              <a:buNone/>
            </a:pP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2010, o UNICEF, com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apoio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da Undime, entre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organizações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desenvolve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iniciativa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Fora da Escola </a:t>
            </a:r>
            <a:r>
              <a:rPr lang="en-US" sz="3506" b="1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b="1" dirty="0" err="1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863" y="1804736"/>
            <a:ext cx="3087715" cy="4136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7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502418" y="1959428"/>
            <a:ext cx="10490270" cy="42306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2522" y="2215302"/>
            <a:ext cx="2658979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9726" y="2215302"/>
            <a:ext cx="2844081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4430" y="2215302"/>
            <a:ext cx="2806273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229"/>
          <p:cNvSpPr txBox="1">
            <a:spLocks/>
          </p:cNvSpPr>
          <p:nvPr/>
        </p:nvSpPr>
        <p:spPr>
          <a:xfrm>
            <a:off x="185626" y="121990"/>
            <a:ext cx="11789357" cy="13102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 defTabSz="8906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86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buSzPct val="25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ETAPA</a:t>
            </a:r>
          </a:p>
          <a:p>
            <a:pPr algn="l">
              <a:buSzPct val="25000"/>
            </a:pP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ct val="25000"/>
            </a:pP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Levantamento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dados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estatísticos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crianças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fora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escola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exclusão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62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545215" y="2059912"/>
            <a:ext cx="10989590" cy="41360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15367" y="339081"/>
            <a:ext cx="11849286" cy="123925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38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38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webdoc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5.568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municípios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brasileiros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possibilidade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dados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realidade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(IBGE, 2010)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0010" y="2721616"/>
            <a:ext cx="5171861" cy="319550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4496" y="2721616"/>
            <a:ext cx="4884929" cy="319550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826648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51692" y="190919"/>
            <a:ext cx="11874500" cy="818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MOBILIZAÇÃO EM MUNICÍPIOS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84" name="Shape 28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098" y="1009065"/>
            <a:ext cx="8779429" cy="50676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219334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228600" y="188109"/>
            <a:ext cx="11874500" cy="10508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TERCEIRA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ETAPA</a:t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/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metodologia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ferramenta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tecnológica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228600" y="1797627"/>
            <a:ext cx="10984832" cy="39414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Início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ciclo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virtuoso para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criação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metodologia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ferramenta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tecnológica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disponibilizada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gratuitamente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brasileiros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UNICEF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Instituto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TIM, Undime e Congemas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uniram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coletivamente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intuito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contribuir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todas as criança e adolescentes, em idade obrigatória,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contribuindo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garantia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direito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crianças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à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educação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04347" y="4536452"/>
            <a:ext cx="5991728" cy="1888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norteadores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Articulação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intersetorial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Engajamento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população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>
                <a:latin typeface="Arial" panose="020B0604020202020204" pitchFamily="34" charset="0"/>
                <a:cs typeface="Arial" panose="020B0604020202020204" pitchFamily="34" charset="0"/>
              </a:rPr>
              <a:t>Diálogo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 com as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famílias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>
                <a:latin typeface="Arial" panose="020B0604020202020204" pitchFamily="34" charset="0"/>
                <a:cs typeface="Arial" panose="020B0604020202020204" pitchFamily="34" charset="0"/>
              </a:rPr>
              <a:t>Envolvimento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escolas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751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401934" y="341645"/>
            <a:ext cx="11367360" cy="740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PROGRAMAÇÃO DO ENCONTRO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Trebuchet MS"/>
              <a:buNone/>
            </a:pPr>
            <a:r>
              <a:rPr lang="en-US" sz="2300" b="0" i="0" u="none" strike="noStrike" cap="none" dirty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PERSONALIZE DE ACORDO COM O SEU PLANEJAMENTO</a:t>
            </a:r>
          </a:p>
        </p:txBody>
      </p:sp>
    </p:spTree>
    <p:extLst>
      <p:ext uri="{BB962C8B-B14F-4D97-AF65-F5344CB8AC3E}">
        <p14:creationId xmlns:p14="http://schemas.microsoft.com/office/powerpoint/2010/main" val="2189170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180870" y="341644"/>
            <a:ext cx="11874500" cy="7098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OBJETIVOS DA </a:t>
            </a: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ATIVA ESCOLAR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idx="1"/>
          </p:nvPr>
        </p:nvSpPr>
        <p:spPr>
          <a:xfrm>
            <a:off x="253570" y="1629041"/>
            <a:ext cx="11367360" cy="4203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uma forma para que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cada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caso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fora da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seja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reportado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receba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encaminhamento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adequado</a:t>
            </a:r>
            <a:r>
              <a:rPr lang="en-US" sz="2400" b="0" i="1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Facilitar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comunicação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diversos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agentes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setores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locais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estabelecer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uma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ação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intersetorial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efetiva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combate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Produzir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informações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diagnósticas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consistentes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que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contribuirão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planejamento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e/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ajustes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das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voltadas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à educação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bem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nas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tomadas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decisões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inerentes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poder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público</a:t>
            </a:r>
            <a:endParaRPr lang="en-US"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2" y="600286"/>
            <a:ext cx="9508628" cy="53321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8482" y="5743015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fora da escola</a:t>
            </a:r>
          </a:p>
        </p:txBody>
      </p:sp>
      <p:sp>
        <p:nvSpPr>
          <p:cNvPr id="5" name="Rectangle 4"/>
          <p:cNvSpPr/>
          <p:nvPr/>
        </p:nvSpPr>
        <p:spPr>
          <a:xfrm>
            <a:off x="9158909" y="2569248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dentro da escola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90632" y="2927880"/>
            <a:ext cx="2954185" cy="2705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8270" y="2315701"/>
            <a:ext cx="7834761" cy="13419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5</a:t>
            </a:r>
          </a:p>
          <a:p>
            <a:endParaRPr lang="en-US" sz="20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COMO NOSSO MUNICÍPIO FARÁ A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499" y="211016"/>
            <a:ext cx="11367360" cy="7459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ATIVA: FORA DA ESCOLA NÃO PODE!</a:t>
            </a:r>
            <a:endParaRPr lang="en-US" sz="400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23" name="Shape 3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741" y="1142558"/>
            <a:ext cx="9035206" cy="52101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8041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smtClean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800" b="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print com as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site 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(http://www.foradaescolanaopode.org.br/)</a:t>
            </a:r>
            <a:r>
              <a:rPr lang="en-US" sz="1800" b="0" i="0" u="none" strike="noStrike" cap="none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93" y="1296365"/>
            <a:ext cx="7227477" cy="4883908"/>
          </a:xfrm>
          <a:prstGeom prst="rect">
            <a:avLst/>
          </a:prstGeom>
          <a:noFill/>
          <a:ln>
            <a:solidFill>
              <a:schemeClr val="tx1">
                <a:alpha val="81000"/>
              </a:schemeClr>
            </a:solidFill>
          </a:ln>
        </p:spPr>
      </p:pic>
      <p:sp>
        <p:nvSpPr>
          <p:cNvPr id="6" name="Shape 186"/>
          <p:cNvSpPr txBox="1">
            <a:spLocks/>
          </p:cNvSpPr>
          <p:nvPr/>
        </p:nvSpPr>
        <p:spPr>
          <a:xfrm>
            <a:off x="8032268" y="1296365"/>
            <a:ext cx="3619585" cy="48839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na escola   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146.895 (95.1%)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fora da escola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   7.639 (4.9%)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426518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80870" y="231113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 ENCONTRAMOS MARIA?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51527" y="1271754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Maria, 12 anos, sofre violência doméstica. </a:t>
            </a: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Está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fora da escola! </a:t>
            </a: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Sua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mãe </a:t>
            </a: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 é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vítima de violência de seu atual companheiro e, com medo da reação dele, escolheu não Matricular Maria no segundo ano do ensino fundamental. Maria hoje ajuda a mãe no </a:t>
            </a: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doméstico.</a:t>
            </a:r>
            <a:endParaRPr sz="4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4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1059423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2" y="600286"/>
            <a:ext cx="9508628" cy="53321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8482" y="5743015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fora da escola</a:t>
            </a:r>
          </a:p>
        </p:txBody>
      </p:sp>
      <p:sp>
        <p:nvSpPr>
          <p:cNvPr id="5" name="Rectangle 4"/>
          <p:cNvSpPr/>
          <p:nvPr/>
        </p:nvSpPr>
        <p:spPr>
          <a:xfrm>
            <a:off x="9158909" y="2569248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dentro da escola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90632" y="2927880"/>
            <a:ext cx="2954185" cy="2705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68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0145"/>
            <a:ext cx="11874499" cy="719321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 DE EXCLUSÃO ESCOLAR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296" y="719320"/>
            <a:ext cx="7830241" cy="664400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Adolescente em conflito com 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lei.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com deficiência(s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com doença(s) que impeça(m) ou dificulte(m) a frequência à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escola.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em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abrigo.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em situação de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rua.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vítima de abuso / violência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sexual.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Evasão porque sente a escola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desinteressante.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Falta de documentação da criança ou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adolescente.</a:t>
            </a: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Falta de infraestrutura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Falta de transporte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Gravidez na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adolescência.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Preconceito ou discriminação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racial.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  Trabalho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infantil.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  Uso, abuso ou dependência de substâncias  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psicoativas.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 Violência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familiar.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  Violência na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6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8325" y="770021"/>
            <a:ext cx="5292221" cy="69354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260755" y="172012"/>
            <a:ext cx="11367360" cy="598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ct val="25000"/>
              <a:buFont typeface="Trebuchet MS"/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FLUXO DE ATUAÇÃO</a:t>
            </a:r>
          </a:p>
        </p:txBody>
      </p:sp>
    </p:spTree>
    <p:extLst>
      <p:ext uri="{BB962C8B-B14F-4D97-AF65-F5344CB8AC3E}">
        <p14:creationId xmlns:p14="http://schemas.microsoft.com/office/powerpoint/2010/main" val="162907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25" y="20097"/>
            <a:ext cx="11367360" cy="637659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ORGANOGRAMA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85" y="637659"/>
            <a:ext cx="7576728" cy="56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195321" y="2255024"/>
            <a:ext cx="7695109" cy="21852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endParaRPr sz="2000" b="1" i="0" u="none" strike="noStrike" cap="none" dirty="0">
              <a:solidFill>
                <a:srgbClr val="3143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4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 QUE ESTAMOS AQUI?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000" b="1" i="0" u="none" strike="noStrike" cap="none" dirty="0">
              <a:solidFill>
                <a:srgbClr val="3143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3183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2333" y="2026943"/>
            <a:ext cx="7834761" cy="318273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6</a:t>
            </a:r>
            <a:endParaRPr lang="en-US" sz="2000" b="1" dirty="0" smtClean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endParaRPr lang="en-US" sz="2000" b="1" dirty="0" smtClean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lvl="0"/>
            <a:r>
              <a:rPr lang="en-US" sz="4000" b="1" dirty="0" smtClean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ESCUTA E AVALIAÇÃO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95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3" y="2845351"/>
            <a:ext cx="11145748" cy="1696748"/>
          </a:xfrm>
          <a:prstGeom prst="rect">
            <a:avLst/>
          </a:prstGeom>
        </p:spPr>
      </p:pic>
      <p:sp>
        <p:nvSpPr>
          <p:cNvPr id="3" name="Shape 282"/>
          <p:cNvSpPr txBox="1">
            <a:spLocks noGrp="1"/>
          </p:cNvSpPr>
          <p:nvPr>
            <p:ph type="title"/>
          </p:nvPr>
        </p:nvSpPr>
        <p:spPr>
          <a:xfrm>
            <a:off x="3225521" y="1155560"/>
            <a:ext cx="4869691" cy="140987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7792" i="1" dirty="0">
                <a:solidFill>
                  <a:schemeClr val="accent1">
                    <a:lumMod val="75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8021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367717" y="212542"/>
            <a:ext cx="11367360" cy="902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QUEM SOMOS?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284493" y="4178461"/>
            <a:ext cx="11367360" cy="20381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+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Secretaria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Órgão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atuação</a:t>
            </a:r>
            <a:endParaRPr lang="en-US" sz="2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+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estou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aqui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porque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... </a:t>
            </a:r>
          </a:p>
        </p:txBody>
      </p:sp>
      <p:grpSp>
        <p:nvGrpSpPr>
          <p:cNvPr id="123" name="Shape 123"/>
          <p:cNvGrpSpPr/>
          <p:nvPr/>
        </p:nvGrpSpPr>
        <p:grpSpPr>
          <a:xfrm>
            <a:off x="3969099" y="1105319"/>
            <a:ext cx="4164605" cy="3073142"/>
            <a:chOff x="9999510" y="10540403"/>
            <a:chExt cx="1546697" cy="1547099"/>
          </a:xfrm>
        </p:grpSpPr>
        <p:sp>
          <p:nvSpPr>
            <p:cNvPr id="124" name="Shape 124"/>
            <p:cNvSpPr/>
            <p:nvPr/>
          </p:nvSpPr>
          <p:spPr>
            <a:xfrm>
              <a:off x="9999510" y="10540403"/>
              <a:ext cx="1546697" cy="15470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0263507" y="10812041"/>
              <a:ext cx="1018700" cy="10038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647" y="48605"/>
                  </a:moveTo>
                  <a:lnTo>
                    <a:pt x="105647" y="48605"/>
                  </a:lnTo>
                  <a:cubicBezTo>
                    <a:pt x="104252" y="50016"/>
                    <a:pt x="104252" y="58487"/>
                    <a:pt x="114219" y="64134"/>
                  </a:cubicBezTo>
                  <a:cubicBezTo>
                    <a:pt x="114219" y="64134"/>
                    <a:pt x="100066" y="66957"/>
                    <a:pt x="90299" y="54252"/>
                  </a:cubicBezTo>
                  <a:cubicBezTo>
                    <a:pt x="87308" y="54252"/>
                    <a:pt x="84518" y="55663"/>
                    <a:pt x="81727" y="55663"/>
                  </a:cubicBezTo>
                  <a:cubicBezTo>
                    <a:pt x="60598" y="55663"/>
                    <a:pt x="47840" y="42756"/>
                    <a:pt x="47840" y="27226"/>
                  </a:cubicBezTo>
                  <a:cubicBezTo>
                    <a:pt x="47840" y="12907"/>
                    <a:pt x="60598" y="0"/>
                    <a:pt x="81727" y="0"/>
                  </a:cubicBezTo>
                  <a:cubicBezTo>
                    <a:pt x="102857" y="0"/>
                    <a:pt x="119800" y="12907"/>
                    <a:pt x="119800" y="27226"/>
                  </a:cubicBezTo>
                  <a:cubicBezTo>
                    <a:pt x="119800" y="35697"/>
                    <a:pt x="114219" y="44168"/>
                    <a:pt x="105647" y="48605"/>
                  </a:cubicBezTo>
                  <a:close/>
                  <a:moveTo>
                    <a:pt x="40863" y="30050"/>
                  </a:moveTo>
                  <a:lnTo>
                    <a:pt x="40863" y="30050"/>
                  </a:lnTo>
                  <a:cubicBezTo>
                    <a:pt x="42259" y="46991"/>
                    <a:pt x="56411" y="61310"/>
                    <a:pt x="78936" y="62722"/>
                  </a:cubicBezTo>
                  <a:cubicBezTo>
                    <a:pt x="81727" y="62722"/>
                    <a:pt x="84518" y="62722"/>
                    <a:pt x="87308" y="61310"/>
                  </a:cubicBezTo>
                  <a:lnTo>
                    <a:pt x="87308" y="61310"/>
                  </a:lnTo>
                  <a:lnTo>
                    <a:pt x="87308" y="61310"/>
                  </a:lnTo>
                  <a:cubicBezTo>
                    <a:pt x="94485" y="68369"/>
                    <a:pt x="102857" y="69983"/>
                    <a:pt x="107043" y="69983"/>
                  </a:cubicBezTo>
                  <a:cubicBezTo>
                    <a:pt x="102857" y="88537"/>
                    <a:pt x="84518" y="102655"/>
                    <a:pt x="56411" y="102655"/>
                  </a:cubicBezTo>
                  <a:cubicBezTo>
                    <a:pt x="53621" y="102655"/>
                    <a:pt x="49435" y="101243"/>
                    <a:pt x="45049" y="99831"/>
                  </a:cubicBezTo>
                  <a:cubicBezTo>
                    <a:pt x="31096" y="119798"/>
                    <a:pt x="7176" y="115563"/>
                    <a:pt x="7176" y="115563"/>
                  </a:cubicBezTo>
                  <a:cubicBezTo>
                    <a:pt x="23920" y="108302"/>
                    <a:pt x="23920" y="94184"/>
                    <a:pt x="19734" y="92773"/>
                  </a:cubicBezTo>
                  <a:cubicBezTo>
                    <a:pt x="7176" y="85512"/>
                    <a:pt x="0" y="72806"/>
                    <a:pt x="0" y="59899"/>
                  </a:cubicBezTo>
                  <a:cubicBezTo>
                    <a:pt x="0" y="39932"/>
                    <a:pt x="18338" y="22789"/>
                    <a:pt x="43654" y="18554"/>
                  </a:cubicBezTo>
                  <a:cubicBezTo>
                    <a:pt x="42259" y="22789"/>
                    <a:pt x="40863" y="25815"/>
                    <a:pt x="40863" y="30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998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507140" y="221064"/>
            <a:ext cx="10837449" cy="821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PARA VER E OUVIR… 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xfrm>
            <a:off x="284493" y="2013259"/>
            <a:ext cx="11367360" cy="425263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Video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endParaRPr lang="en-US" sz="36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3600" b="0" i="0" u="sng" strike="noStrike" cap="none" dirty="0">
                <a:solidFill>
                  <a:schemeClr val="hlink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  <a:hlinkClick r:id="rId3"/>
              </a:rPr>
              <a:t>ENFRENTAMENTO</a:t>
            </a:r>
            <a:r>
              <a:rPr lang="en-US" sz="3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EXCLUSÃO ESCOLAR</a:t>
            </a:r>
            <a:r>
              <a:rPr lang="en-US" sz="36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!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endParaRPr lang="en-US" sz="36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endParaRPr lang="en-US" sz="36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25000"/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&lt;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  <a:hlinkClick r:id="rId3"/>
              </a:rPr>
              <a:t>https://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  <a:hlinkClick r:id="rId3"/>
              </a:rPr>
              <a:t>www.youtube.com/watch?v=3GB4EueWjYQ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&gt;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endParaRPr lang="en-US" sz="36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endParaRPr lang="en-US" sz="36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003786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261" y="180636"/>
            <a:ext cx="11367360" cy="79915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 DA EXCLUSÃO ESCOLAR NO BRASIL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097" y="1497005"/>
            <a:ext cx="4449734" cy="4452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6221" y="2564453"/>
            <a:ext cx="798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8,8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3567" y="2828530"/>
            <a:ext cx="786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6,5%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39368" y="3723118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7,7%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8905" y="4232753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5,3%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81405" y="5081838"/>
            <a:ext cx="921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7,3%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41" y="2029767"/>
            <a:ext cx="5623275" cy="280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493" y="285922"/>
            <a:ext cx="11367360" cy="1294215"/>
          </a:xfrm>
        </p:spPr>
        <p:txBody>
          <a:bodyPr>
            <a:normAutofit/>
          </a:bodyPr>
          <a:lstStyle/>
          <a:p>
            <a:r>
              <a:rPr lang="pt-BR" sz="40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desafio da universalização da educação básica ainda não </a:t>
            </a:r>
            <a:r>
              <a:rPr lang="en-US" sz="4000" b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40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superado</a:t>
            </a:r>
            <a:endParaRPr lang="en-US" sz="4000" b="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1815" y="2512088"/>
            <a:ext cx="4934928" cy="2610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321" indent="-278321">
              <a:buFont typeface="Arial" panose="020B0604020202020204" pitchFamily="34" charset="0"/>
              <a:buChar char="•"/>
            </a:pPr>
            <a:r>
              <a:rPr lang="en-US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2005 - 11% da </a:t>
            </a: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população dessa faixa etária estava longe das salas de aula</a:t>
            </a:r>
          </a:p>
          <a:p>
            <a:pPr marL="278321" indent="-278321">
              <a:buFont typeface="Arial" panose="020B0604020202020204" pitchFamily="34" charset="0"/>
              <a:buChar char="•"/>
            </a:pP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– 6,5%</a:t>
            </a:r>
          </a:p>
          <a:p>
            <a:pPr marL="278321" indent="-278321">
              <a:buFont typeface="Arial" panose="020B0604020202020204" pitchFamily="34" charset="0"/>
              <a:buChar char="•"/>
            </a:pPr>
            <a:r>
              <a:rPr lang="en-US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53% </a:t>
            </a: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vivem em domicílios com renda per capita de até ½ salário mínimo</a:t>
            </a:r>
            <a:endParaRPr lang="en-US" sz="233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51" y="2190541"/>
            <a:ext cx="5873371" cy="326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324686" y="546368"/>
            <a:ext cx="11367360" cy="8298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4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Perfil</a:t>
            </a:r>
            <a:r>
              <a:rPr lang="en-US" sz="4400" b="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44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endParaRPr lang="en-US" sz="4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idx="1"/>
          </p:nvPr>
        </p:nvSpPr>
        <p:spPr>
          <a:xfrm>
            <a:off x="1085221" y="2009670"/>
            <a:ext cx="10466148" cy="4036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faixas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etárias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mais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são</a:t>
            </a:r>
            <a:r>
              <a:rPr lang="en-US" sz="2800" b="0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endParaRPr lang="en-US" sz="2800" b="0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meninas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meninos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negros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vivem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campo;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famílias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baixa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renda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 e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pais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responsáveis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pouca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nenhuma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escolaridade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1308</Words>
  <Application>Microsoft Office PowerPoint</Application>
  <PresentationFormat>Personalizar</PresentationFormat>
  <Paragraphs>197</Paragraphs>
  <Slides>41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41</vt:i4>
      </vt:variant>
    </vt:vector>
  </HeadingPairs>
  <TitlesOfParts>
    <vt:vector size="51" baseType="lpstr">
      <vt:lpstr>Arial</vt:lpstr>
      <vt:lpstr>Calibri</vt:lpstr>
      <vt:lpstr>Calibri Light</vt:lpstr>
      <vt:lpstr>Noto Sans Symbols</vt:lpstr>
      <vt:lpstr>Trebuchet MS</vt:lpstr>
      <vt:lpstr>Univers-Bold</vt:lpstr>
      <vt:lpstr>Wingdings</vt:lpstr>
      <vt:lpstr>Office Theme</vt:lpstr>
      <vt:lpstr>Tema do Office</vt:lpstr>
      <vt:lpstr>1_Tema do Office</vt:lpstr>
      <vt:lpstr>Apresentação do PowerPoint</vt:lpstr>
      <vt:lpstr>OBJETIVOS DO ENCONTRO</vt:lpstr>
      <vt:lpstr>PROGRAMAÇÃO DO ENCONTRO</vt:lpstr>
      <vt:lpstr>Apresentação do PowerPoint</vt:lpstr>
      <vt:lpstr>QUEM SOMOS?</vt:lpstr>
      <vt:lpstr>PARA VER E OUVIR… </vt:lpstr>
      <vt:lpstr>CENÁRIO DA EXCLUSÃO ESCOLAR NO BRASIL</vt:lpstr>
      <vt:lpstr>O desafio da universalização da educação básica ainda não está superado</vt:lpstr>
      <vt:lpstr>Perfil dos excluídos</vt:lpstr>
      <vt:lpstr>Apresentação do PowerPoint</vt:lpstr>
      <vt:lpstr>DESAFIO</vt:lpstr>
      <vt:lpstr>Situação em (escreva o nome do seu município e insira o print com as informações que constam no site (http://www.foradaescolanaopode.org.br/))</vt:lpstr>
      <vt:lpstr>Apresentação do PowerPoint</vt:lpstr>
      <vt:lpstr>POR QUE TRABALHAR EM CONJUNTO?</vt:lpstr>
      <vt:lpstr>INTERSETORIALIDADE</vt:lpstr>
      <vt:lpstr>REFLEXÃO</vt:lpstr>
      <vt:lpstr>Apresentação do PowerPoint</vt:lpstr>
      <vt:lpstr>BUSCA ATIVA</vt:lpstr>
      <vt:lpstr>BUSCA ATIVA ESCOLAR</vt:lpstr>
      <vt:lpstr>LEGISLAÇÃO</vt:lpstr>
      <vt:lpstr>LEGISLAÇÃO</vt:lpstr>
      <vt:lpstr>LEGISLAÇÃO</vt:lpstr>
      <vt:lpstr>BUSCA ATIVA NO PLANO MUNICIPAL DE EDUCAÇÃO (Escreva o nome do seu município e insira as informações que constam no PME)</vt:lpstr>
      <vt:lpstr>Apresentação do PowerPoint</vt:lpstr>
      <vt:lpstr>A INICIATIVA FORA DA ESCOLA NÃO PODE!</vt:lpstr>
      <vt:lpstr>Apresentação do PowerPoint</vt:lpstr>
      <vt:lpstr>SEGUNDA ETAPA  Criação de um webdoc onde os 5.568 municípios brasileiros têm a possibilidade de acessar dados da sua realidade (IBGE, 2010)</vt:lpstr>
      <vt:lpstr>MOBILIZAÇÃO EM MUNICÍPIOS</vt:lpstr>
      <vt:lpstr>TERCEIRA ETAPA  Criação, desenvolvimento e implementação da metodologia social e da ferramenta tecnológica</vt:lpstr>
      <vt:lpstr>OBJETIVOS DA BUSCA ATIVA ESCOLAR</vt:lpstr>
      <vt:lpstr>Apresentação do PowerPoint</vt:lpstr>
      <vt:lpstr>Apresentação do PowerPoint</vt:lpstr>
      <vt:lpstr>BUSCA ATIVA: FORA DA ESCOLA NÃO PODE!</vt:lpstr>
      <vt:lpstr>Situação em (escreva o nome do seu município e insira o print com as informações que constam no site (http://www.foradaescolanaopode.org.br/))</vt:lpstr>
      <vt:lpstr>COMO ENCONTRAMOS MARIA?</vt:lpstr>
      <vt:lpstr>Apresentação do PowerPoint</vt:lpstr>
      <vt:lpstr>PRINCIPAIS CAUSAS DE EXCLUSÃO ESCOLAR</vt:lpstr>
      <vt:lpstr>FLUXO DE ATUAÇÃO</vt:lpstr>
      <vt:lpstr>ORGANOGRAMA</vt:lpstr>
      <vt:lpstr>Apresentação do PowerPoint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Vilmar Klemann</dc:creator>
  <cp:lastModifiedBy>undime nacional</cp:lastModifiedBy>
  <cp:revision>51</cp:revision>
  <dcterms:modified xsi:type="dcterms:W3CDTF">2017-12-04T17:33:00Z</dcterms:modified>
</cp:coreProperties>
</file>